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20" r:id="rId3"/>
    <p:sldId id="314" r:id="rId4"/>
    <p:sldId id="315" r:id="rId5"/>
    <p:sldId id="318" r:id="rId6"/>
    <p:sldId id="319" r:id="rId7"/>
    <p:sldId id="316" r:id="rId8"/>
    <p:sldId id="317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274"/>
    <a:srgbClr val="D23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71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89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5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08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14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2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5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79" y="836712"/>
            <a:ext cx="4606835" cy="505179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3491880" y="2132856"/>
            <a:ext cx="5652120" cy="0"/>
          </a:xfrm>
          <a:prstGeom prst="line">
            <a:avLst/>
          </a:prstGeom>
          <a:ln w="12700">
            <a:solidFill>
              <a:srgbClr val="0C3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452173" y="5301208"/>
            <a:ext cx="6444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2.1 </a:t>
            </a:r>
            <a:r>
              <a:rPr lang="nb-NO" dirty="0"/>
              <a:t>Å gjøre et utvalg </a:t>
            </a:r>
            <a:r>
              <a:rPr lang="nb-NO" dirty="0" smtClean="0"/>
              <a:t>kan sammenliknes </a:t>
            </a:r>
            <a:r>
              <a:rPr lang="nb-NO" dirty="0"/>
              <a:t>med prøvesmaking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48" y="1340768"/>
            <a:ext cx="3375303" cy="33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452173" y="5805264"/>
            <a:ext cx="6444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2.2 </a:t>
            </a:r>
            <a:r>
              <a:rPr lang="nb-NO" dirty="0"/>
              <a:t>Faksimile </a:t>
            </a:r>
            <a:r>
              <a:rPr lang="nb-NO" dirty="0" smtClean="0"/>
              <a:t>fra Klassekampen </a:t>
            </a:r>
            <a:r>
              <a:rPr lang="nb-NO" dirty="0"/>
              <a:t>20. juni 2016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23" y="692696"/>
            <a:ext cx="3455153" cy="50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452173" y="5157192"/>
            <a:ext cx="644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2.3 </a:t>
            </a:r>
            <a:r>
              <a:rPr lang="nb-NO" dirty="0"/>
              <a:t>Skisse over en </a:t>
            </a:r>
            <a:r>
              <a:rPr lang="nb-NO" dirty="0" smtClean="0"/>
              <a:t>populasjon som </a:t>
            </a:r>
            <a:r>
              <a:rPr lang="nb-NO" dirty="0"/>
              <a:t>består av åtte klynger</a:t>
            </a:r>
            <a:r>
              <a:rPr lang="nb-NO" dirty="0" smtClean="0"/>
              <a:t>. Tre </a:t>
            </a:r>
            <a:r>
              <a:rPr lang="nb-NO" dirty="0"/>
              <a:t>klynger velges, og alle </a:t>
            </a:r>
            <a:r>
              <a:rPr lang="nb-NO" dirty="0" smtClean="0"/>
              <a:t>individene i </a:t>
            </a:r>
            <a:r>
              <a:rPr lang="nb-NO" dirty="0"/>
              <a:t>klyngen blir med i utvalget</a:t>
            </a:r>
            <a:r>
              <a:rPr lang="nb-NO" dirty="0" smtClean="0"/>
              <a:t>. Det </a:t>
            </a:r>
            <a:r>
              <a:rPr lang="nb-NO" dirty="0"/>
              <a:t>gir en utvalgsstørrelse på 25.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268760"/>
            <a:ext cx="7416824" cy="35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452173" y="4941168"/>
            <a:ext cx="6444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2.4 </a:t>
            </a:r>
            <a:r>
              <a:rPr lang="nb-NO" dirty="0"/>
              <a:t>Totrinnsutvelging for </a:t>
            </a:r>
            <a:r>
              <a:rPr lang="nb-NO" dirty="0" smtClean="0"/>
              <a:t>en populasjon </a:t>
            </a:r>
            <a:r>
              <a:rPr lang="nb-NO" dirty="0"/>
              <a:t>som består av </a:t>
            </a:r>
            <a:r>
              <a:rPr lang="nb-NO" dirty="0" smtClean="0"/>
              <a:t>ti klynger. Først </a:t>
            </a:r>
            <a:r>
              <a:rPr lang="nb-NO" dirty="0"/>
              <a:t>velges fire klynger tilfeldig</a:t>
            </a:r>
            <a:r>
              <a:rPr lang="nb-NO" dirty="0" smtClean="0"/>
              <a:t>. Deretter </a:t>
            </a:r>
            <a:r>
              <a:rPr lang="nb-NO" dirty="0"/>
              <a:t>velges fem individer </a:t>
            </a:r>
            <a:r>
              <a:rPr lang="nb-NO" dirty="0" smtClean="0"/>
              <a:t>tilfeldig fra </a:t>
            </a:r>
            <a:r>
              <a:rPr lang="nb-NO" dirty="0"/>
              <a:t>hver utvalgte klynge. Det gir </a:t>
            </a:r>
            <a:r>
              <a:rPr lang="nb-NO" dirty="0" smtClean="0"/>
              <a:t>en utvalgsstørrelse </a:t>
            </a:r>
            <a:r>
              <a:rPr lang="nb-NO" dirty="0"/>
              <a:t>på 20.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556792"/>
            <a:ext cx="7416824" cy="27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452173" y="4941168"/>
            <a:ext cx="644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2.5 </a:t>
            </a:r>
            <a:r>
              <a:rPr lang="nb-NO" dirty="0"/>
              <a:t>Stratifisert utvalg </a:t>
            </a:r>
            <a:r>
              <a:rPr lang="nb-NO" dirty="0" smtClean="0"/>
              <a:t>av studenter</a:t>
            </a:r>
            <a:r>
              <a:rPr lang="nb-NO" dirty="0"/>
              <a:t>. Det er to strata</a:t>
            </a:r>
            <a:r>
              <a:rPr lang="nb-NO" dirty="0" smtClean="0"/>
              <a:t>: norske </a:t>
            </a:r>
            <a:r>
              <a:rPr lang="nb-NO" dirty="0"/>
              <a:t>og utenlandske studenter</a:t>
            </a:r>
            <a:r>
              <a:rPr lang="nb-NO" dirty="0" smtClean="0"/>
              <a:t>. Her </a:t>
            </a:r>
            <a:r>
              <a:rPr lang="nb-NO" dirty="0"/>
              <a:t>velger vi like mange </a:t>
            </a:r>
            <a:r>
              <a:rPr lang="nb-NO" dirty="0" smtClean="0"/>
              <a:t>fra hvert </a:t>
            </a:r>
            <a:r>
              <a:rPr lang="nb-NO" dirty="0"/>
              <a:t>stratum, siden vi ønsker </a:t>
            </a:r>
            <a:r>
              <a:rPr lang="nb-NO" dirty="0" smtClean="0"/>
              <a:t>å få </a:t>
            </a:r>
            <a:r>
              <a:rPr lang="nb-NO" dirty="0"/>
              <a:t>like god informasjon om </a:t>
            </a:r>
            <a:r>
              <a:rPr lang="nb-NO" dirty="0" smtClean="0"/>
              <a:t>hver av </a:t>
            </a:r>
            <a:r>
              <a:rPr lang="nb-NO" dirty="0"/>
              <a:t>gruppene.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836712"/>
            <a:ext cx="7416824" cy="37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452173" y="4941168"/>
            <a:ext cx="6444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2.6 </a:t>
            </a:r>
            <a:r>
              <a:rPr lang="nb-NO" dirty="0"/>
              <a:t>Stratifisert utvalg </a:t>
            </a:r>
            <a:r>
              <a:rPr lang="nb-NO" dirty="0" smtClean="0"/>
              <a:t>av studenter</a:t>
            </a:r>
            <a:r>
              <a:rPr lang="nb-NO" dirty="0"/>
              <a:t>. Det er to strata</a:t>
            </a:r>
            <a:r>
              <a:rPr lang="nb-NO" dirty="0" smtClean="0"/>
              <a:t>: norske </a:t>
            </a:r>
            <a:r>
              <a:rPr lang="nb-NO" dirty="0"/>
              <a:t>og utenlandske studenter</a:t>
            </a:r>
            <a:r>
              <a:rPr lang="nb-NO" dirty="0" smtClean="0"/>
              <a:t>. Andelen utenlandske studenter </a:t>
            </a:r>
            <a:r>
              <a:rPr lang="nb-NO" dirty="0"/>
              <a:t>i utvalget </a:t>
            </a:r>
            <a:r>
              <a:rPr lang="nb-NO" dirty="0" smtClean="0"/>
              <a:t>gjenspeiler andelen </a:t>
            </a:r>
            <a:r>
              <a:rPr lang="nb-NO" dirty="0"/>
              <a:t>i populasjonen, 20 %.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836712"/>
            <a:ext cx="7416824" cy="37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5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48880"/>
            <a:ext cx="6809232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87" y="2132856"/>
            <a:ext cx="3839826" cy="194421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smtClean="0"/>
              <a:t>side 48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341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99" y="2276872"/>
            <a:ext cx="4033002" cy="17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4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636520"/>
            <a:ext cx="6620256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70" y="613878"/>
            <a:ext cx="2663460" cy="511937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802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2" y="1124744"/>
            <a:ext cx="8296055" cy="403244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583738" y="551723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1.1 </a:t>
            </a:r>
            <a:r>
              <a:rPr lang="nb-NO" dirty="0"/>
              <a:t>Besøk av bankkontor. 1000 respondenter</a:t>
            </a:r>
          </a:p>
        </p:txBody>
      </p:sp>
    </p:spTree>
    <p:extLst>
      <p:ext uri="{BB962C8B-B14F-4D97-AF65-F5344CB8AC3E}">
        <p14:creationId xmlns:p14="http://schemas.microsoft.com/office/powerpoint/2010/main" val="64453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1" y="2420888"/>
            <a:ext cx="8659316" cy="1198231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24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32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0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452173" y="5795972"/>
            <a:ext cx="6444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1.2 </a:t>
            </a:r>
            <a:r>
              <a:rPr lang="nb-NO" dirty="0"/>
              <a:t>Beskrivende statistikk</a:t>
            </a:r>
            <a:r>
              <a:rPr lang="nb-NO" dirty="0" smtClean="0"/>
              <a:t>: Tilfredshet </a:t>
            </a:r>
            <a:r>
              <a:rPr lang="nb-NO" dirty="0"/>
              <a:t>med egen bank, DNB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672053"/>
            <a:ext cx="3024335" cy="48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1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700244"/>
            <a:ext cx="2376264" cy="529699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83738" y="5939988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26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488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760640" cy="525352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583738" y="5939988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side 27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960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6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6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6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8" y="2910840"/>
            <a:ext cx="6760464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9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189</Words>
  <Application>Microsoft Office PowerPoint</Application>
  <PresentationFormat>Skjermfremvisning (4:3)</PresentationFormat>
  <Paragraphs>13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</dc:creator>
  <cp:lastModifiedBy>Johansen, Christopher</cp:lastModifiedBy>
  <cp:revision>30</cp:revision>
  <dcterms:created xsi:type="dcterms:W3CDTF">2017-10-17T08:33:27Z</dcterms:created>
  <dcterms:modified xsi:type="dcterms:W3CDTF">2018-03-01T08:57:09Z</dcterms:modified>
</cp:coreProperties>
</file>